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2" r:id="rId7"/>
    <p:sldId id="260" r:id="rId8"/>
    <p:sldId id="264" r:id="rId9"/>
    <p:sldId id="265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1"/>
    <p:restoredTop sz="94650"/>
  </p:normalViewPr>
  <p:slideViewPr>
    <p:cSldViewPr snapToGrid="0" snapToObjects="1">
      <p:cViewPr>
        <p:scale>
          <a:sx n="100" d="100"/>
          <a:sy n="100" d="100"/>
        </p:scale>
        <p:origin x="116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A565-983F-414C-B56B-F392AAB41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Knossos, Crete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D202C-EE53-A448-81FA-8B9D061EC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Spencer Harrington</a:t>
            </a:r>
          </a:p>
        </p:txBody>
      </p:sp>
    </p:spTree>
    <p:extLst>
      <p:ext uri="{BB962C8B-B14F-4D97-AF65-F5344CB8AC3E}">
        <p14:creationId xmlns:p14="http://schemas.microsoft.com/office/powerpoint/2010/main" val="2351734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0CEB1-2C54-AE41-99B7-B6AF2530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The End of Knossos 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06302-E7EB-2C45-B478-A1A1BE08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Most of the civilizations on Crete were destroyed by earthquakes and volcanic eruptions over time </a:t>
            </a:r>
          </a:p>
          <a:p>
            <a:r>
              <a:rPr lang="en-US" sz="1600" dirty="0"/>
              <a:t>The Myceneans invaded 1450 BCE</a:t>
            </a:r>
          </a:p>
          <a:p>
            <a:r>
              <a:rPr lang="en-US" sz="1600" dirty="0"/>
              <a:t>There has been evidence of the Mycenean’s rebuilt the second palace and used it their capital until 1375 BCE</a:t>
            </a:r>
          </a:p>
          <a:p>
            <a:r>
              <a:rPr lang="en-US" sz="1600" dirty="0"/>
              <a:t>Centuries, Knossos was considered a myth until its discovery. </a:t>
            </a:r>
          </a:p>
        </p:txBody>
      </p:sp>
    </p:spTree>
    <p:extLst>
      <p:ext uri="{BB962C8B-B14F-4D97-AF65-F5344CB8AC3E}">
        <p14:creationId xmlns:p14="http://schemas.microsoft.com/office/powerpoint/2010/main" val="372547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285DEC-D710-7D4F-8364-E252511A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3BBCC-92F7-3F4E-822D-C1C34AB86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1" y="1701800"/>
            <a:ext cx="9970028" cy="4350008"/>
          </a:xfrm>
        </p:spPr>
        <p:txBody>
          <a:bodyPr anchor="ctr">
            <a:normAutofit/>
          </a:bodyPr>
          <a:lstStyle/>
          <a:p>
            <a:r>
              <a:rPr lang="en-US" dirty="0"/>
              <a:t>Chris </a:t>
            </a:r>
            <a:r>
              <a:rPr lang="en-US" dirty="0" err="1"/>
              <a:t>Scarre</a:t>
            </a:r>
            <a:r>
              <a:rPr lang="en-US" dirty="0"/>
              <a:t>, and Rebecca </a:t>
            </a:r>
            <a:r>
              <a:rPr lang="en-US" dirty="0" err="1"/>
              <a:t>Stefoff</a:t>
            </a:r>
            <a:r>
              <a:rPr lang="en-US" dirty="0"/>
              <a:t>. </a:t>
            </a:r>
            <a:r>
              <a:rPr lang="en-US" i="1" dirty="0"/>
              <a:t>The Palace of Minos at Knossos</a:t>
            </a:r>
            <a:r>
              <a:rPr lang="en-US" dirty="0"/>
              <a:t>. Oxford University Press, 2003. </a:t>
            </a:r>
            <a:r>
              <a:rPr lang="en-US" i="1" dirty="0"/>
              <a:t>EBSCOhost</a:t>
            </a:r>
            <a:r>
              <a:rPr lang="en-US" dirty="0"/>
              <a:t>, </a:t>
            </a:r>
            <a:r>
              <a:rPr lang="en-US" dirty="0" err="1"/>
              <a:t>search.ebscohost.com</a:t>
            </a:r>
            <a:r>
              <a:rPr lang="en-US" dirty="0"/>
              <a:t>/</a:t>
            </a:r>
            <a:r>
              <a:rPr lang="en-US" dirty="0" err="1"/>
              <a:t>login.aspx?direct</a:t>
            </a:r>
            <a:r>
              <a:rPr lang="en-US" dirty="0"/>
              <a:t>=</a:t>
            </a:r>
            <a:r>
              <a:rPr lang="en-US" dirty="0" err="1"/>
              <a:t>true&amp;db</a:t>
            </a:r>
            <a:r>
              <a:rPr lang="en-US" dirty="0"/>
              <a:t>=e000xna&amp;AN=144885&amp;site=</a:t>
            </a:r>
            <a:r>
              <a:rPr lang="en-US" dirty="0" err="1"/>
              <a:t>eds-live&amp;scope</a:t>
            </a:r>
            <a:r>
              <a:rPr lang="en-US" dirty="0"/>
              <a:t>=site.</a:t>
            </a:r>
          </a:p>
          <a:p>
            <a:r>
              <a:rPr lang="en-US" i="1" dirty="0"/>
              <a:t>Evans, Sir Arthur</a:t>
            </a:r>
            <a:r>
              <a:rPr lang="en-US" dirty="0"/>
              <a:t>, </a:t>
            </a:r>
            <a:r>
              <a:rPr lang="en-US" dirty="0" err="1"/>
              <a:t>www.brown.edu</a:t>
            </a:r>
            <a:r>
              <a:rPr lang="en-US" dirty="0"/>
              <a:t>/Departments/</a:t>
            </a:r>
            <a:r>
              <a:rPr lang="en-US" dirty="0" err="1"/>
              <a:t>Joukowsky_Institute</a:t>
            </a:r>
            <a:r>
              <a:rPr lang="en-US" dirty="0"/>
              <a:t>/courses/</a:t>
            </a:r>
            <a:r>
              <a:rPr lang="en-US" dirty="0" err="1"/>
              <a:t>greekpast</a:t>
            </a:r>
            <a:r>
              <a:rPr lang="en-US" dirty="0"/>
              <a:t>/4869.html. </a:t>
            </a:r>
          </a:p>
          <a:p>
            <a:r>
              <a:rPr lang="en-US" dirty="0"/>
              <a:t>Mark, Joshua J. “Knossos.” </a:t>
            </a:r>
            <a:r>
              <a:rPr lang="en-US" i="1" dirty="0"/>
              <a:t>Ancient History Encyclopedia</a:t>
            </a:r>
            <a:r>
              <a:rPr lang="en-US" dirty="0"/>
              <a:t>, Ancient History Encyclopedia, 17 Feb. 2021, </a:t>
            </a:r>
            <a:r>
              <a:rPr lang="en-US" dirty="0" err="1"/>
              <a:t>www.ancient.eu</a:t>
            </a:r>
            <a:r>
              <a:rPr lang="en-US" dirty="0"/>
              <a:t>/</a:t>
            </a:r>
            <a:r>
              <a:rPr lang="en-US" dirty="0" err="1"/>
              <a:t>knossos</a:t>
            </a:r>
            <a:r>
              <a:rPr lang="en-US" dirty="0"/>
              <a:t>/. </a:t>
            </a:r>
          </a:p>
          <a:p>
            <a:r>
              <a:rPr lang="en-US" sz="1600" dirty="0"/>
              <a:t>Google Images</a:t>
            </a:r>
          </a:p>
        </p:txBody>
      </p:sp>
    </p:spTree>
    <p:extLst>
      <p:ext uri="{BB962C8B-B14F-4D97-AF65-F5344CB8AC3E}">
        <p14:creationId xmlns:p14="http://schemas.microsoft.com/office/powerpoint/2010/main" val="88246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4FE3-1AC5-AB49-89FC-99F8695B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>
                <a:solidFill>
                  <a:schemeClr val="accent1"/>
                </a:solidFill>
              </a:rPr>
              <a:t>Where is it? 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8A31F-0269-CE47-8CDF-B38785A8D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Location: Heraklion, Crete, Greece</a:t>
            </a:r>
          </a:p>
          <a:p>
            <a:r>
              <a:rPr lang="en-US" sz="1600" dirty="0"/>
              <a:t>Region: North Central Coast, 5 km (3.1 mi) Southeast of Heraklion </a:t>
            </a:r>
          </a:p>
        </p:txBody>
      </p:sp>
      <p:pic>
        <p:nvPicPr>
          <p:cNvPr id="1028" name="Picture 4" descr="Image result for map of knossos greece">
            <a:extLst>
              <a:ext uri="{FF2B5EF4-FFF2-40B4-BE49-F238E27FC236}">
                <a16:creationId xmlns:a16="http://schemas.microsoft.com/office/drawing/2014/main" id="{DBFF25C1-8842-0640-B7F0-4465BD28B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580" y="3040950"/>
            <a:ext cx="5309211" cy="380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0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68AFB-67BE-D048-ABBC-0ABB0CB7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About the City</a:t>
            </a: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7073-3397-6C48-80C6-C3D8CC837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It is the largest Bronze age archaeological site on Crete </a:t>
            </a:r>
          </a:p>
          <a:p>
            <a:r>
              <a:rPr lang="en-US" sz="1600" dirty="0"/>
              <a:t>Was settled  as early as the Neolithic Period “New Stone Age” which was approx. 12,000 years ago</a:t>
            </a:r>
          </a:p>
          <a:p>
            <a:r>
              <a:rPr lang="en-US" sz="1600" dirty="0"/>
              <a:t>Famously known for Knossos  Palace: used as a political and ceremonial center of Minoan Civilization  </a:t>
            </a:r>
          </a:p>
          <a:p>
            <a:r>
              <a:rPr lang="en-US" sz="1600" dirty="0"/>
              <a:t>Under Mino’s rule, the city flourished with help of maritime trade and commerce with other cities on Crete such as </a:t>
            </a:r>
            <a:r>
              <a:rPr lang="en-US" sz="1600" dirty="0" err="1"/>
              <a:t>Phaestos</a:t>
            </a:r>
            <a:r>
              <a:rPr lang="en-US" sz="1600" dirty="0"/>
              <a:t> and </a:t>
            </a:r>
            <a:r>
              <a:rPr lang="en-US" sz="1600" dirty="0" err="1"/>
              <a:t>Mallia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082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3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4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8" name="Picture 6" descr="Knossos Map">
            <a:extLst>
              <a:ext uri="{FF2B5EF4-FFF2-40B4-BE49-F238E27FC236}">
                <a16:creationId xmlns:a16="http://schemas.microsoft.com/office/drawing/2014/main" id="{FFDE5081-8D07-A34E-A304-63CD26D981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348456"/>
            <a:ext cx="5411787" cy="614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655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1A19E-D5DB-AD40-8630-776273A22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Discovery of Knossos 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9F55-A41D-3A4C-A135-ECC80CE8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Excavation was started by Minos </a:t>
            </a:r>
            <a:r>
              <a:rPr lang="en-US" sz="1600" dirty="0" err="1"/>
              <a:t>Kalokairinos</a:t>
            </a:r>
            <a:r>
              <a:rPr lang="en-US" sz="1600" dirty="0"/>
              <a:t>  in 1878.</a:t>
            </a:r>
          </a:p>
          <a:p>
            <a:r>
              <a:rPr lang="en-US" sz="1600" dirty="0"/>
              <a:t>Was later taken over by Sir Arthur Evans in 1900 and finished in 1931.</a:t>
            </a:r>
          </a:p>
          <a:p>
            <a:r>
              <a:rPr lang="en-US" sz="1600" dirty="0"/>
              <a:t>Found numerous of clay tablets written in Linear A and B.</a:t>
            </a:r>
          </a:p>
          <a:p>
            <a:r>
              <a:rPr lang="en-US" sz="1600" dirty="0"/>
              <a:t>Evans came to the island because of his interest in ancient coins and seal stones.</a:t>
            </a:r>
          </a:p>
        </p:txBody>
      </p:sp>
      <p:pic>
        <p:nvPicPr>
          <p:cNvPr id="4100" name="Picture 4" descr="Image result for minos kalokairinos">
            <a:extLst>
              <a:ext uri="{FF2B5EF4-FFF2-40B4-BE49-F238E27FC236}">
                <a16:creationId xmlns:a16="http://schemas.microsoft.com/office/drawing/2014/main" id="{64B21F23-DB07-604C-ACF4-C33DA4801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069" y="1114425"/>
            <a:ext cx="19177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D27F98-660F-3E40-A9AE-9051EBD796FA}"/>
              </a:ext>
            </a:extLst>
          </p:cNvPr>
          <p:cNvSpPr txBox="1"/>
          <p:nvPr/>
        </p:nvSpPr>
        <p:spPr>
          <a:xfrm>
            <a:off x="9602789" y="4198938"/>
            <a:ext cx="180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 Arthur Evans at Knossos</a:t>
            </a:r>
          </a:p>
        </p:txBody>
      </p:sp>
    </p:spTree>
    <p:extLst>
      <p:ext uri="{BB962C8B-B14F-4D97-AF65-F5344CB8AC3E}">
        <p14:creationId xmlns:p14="http://schemas.microsoft.com/office/powerpoint/2010/main" val="17648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CA9E2C-2C46-5B43-BB16-ECC0F8CE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>
                <a:solidFill>
                  <a:schemeClr val="tx2"/>
                </a:solidFill>
              </a:rPr>
              <a:t>Pottery dating to Early Neolithic (6,500-5,800 BCE)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68502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4FC61D-AC5B-E145-854F-AB35F84761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3" b="1"/>
          <a:stretch/>
        </p:blipFill>
        <p:spPr bwMode="auto">
          <a:xfrm>
            <a:off x="972115" y="960214"/>
            <a:ext cx="5641848" cy="491947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4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7164-4857-FE4F-98BD-BED26487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The Palaces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7C85A-3C47-9E4D-9836-507FCE1A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There were two palaces built.</a:t>
            </a:r>
          </a:p>
          <a:p>
            <a:r>
              <a:rPr lang="en-US" sz="1600" dirty="0"/>
              <a:t>First palace was around 1900 BC destroyed in 1700 BC</a:t>
            </a:r>
          </a:p>
          <a:p>
            <a:r>
              <a:rPr lang="en-US" sz="1600" dirty="0"/>
              <a:t>Was massive and very thick walls </a:t>
            </a:r>
          </a:p>
          <a:p>
            <a:r>
              <a:rPr lang="en-US" sz="1600" dirty="0"/>
              <a:t>Records show that the Crete was not unified. Walls acted as safety.</a:t>
            </a:r>
          </a:p>
          <a:p>
            <a:r>
              <a:rPr lang="en-US" sz="1600" dirty="0"/>
              <a:t>Second Palace and Complex Second palace Built immediately</a:t>
            </a:r>
          </a:p>
          <a:p>
            <a:r>
              <a:rPr lang="en-US" sz="1600" dirty="0"/>
              <a:t>Second Complex/Palace is in ruins today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172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2" name="Rectangle 142">
            <a:extLst>
              <a:ext uri="{FF2B5EF4-FFF2-40B4-BE49-F238E27FC236}">
                <a16:creationId xmlns:a16="http://schemas.microsoft.com/office/drawing/2014/main" id="{4169DD87-3EBE-44CA-9654-8AE0466B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4" name="Picture 4" descr="Image result for knossos greece city">
            <a:extLst>
              <a:ext uri="{FF2B5EF4-FFF2-40B4-BE49-F238E27FC236}">
                <a16:creationId xmlns:a16="http://schemas.microsoft.com/office/drawing/2014/main" id="{9F9EC5E6-E873-6A42-BB8D-336133A7F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0" r="2" b="3163"/>
          <a:stretch/>
        </p:blipFill>
        <p:spPr bwMode="auto">
          <a:xfrm>
            <a:off x="192526" y="550518"/>
            <a:ext cx="5799477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knosso throne room">
            <a:extLst>
              <a:ext uri="{FF2B5EF4-FFF2-40B4-BE49-F238E27FC236}">
                <a16:creationId xmlns:a16="http://schemas.microsoft.com/office/drawing/2014/main" id="{2FC8088F-364A-E74A-93E0-E613066F1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3" b="17269"/>
          <a:stretch/>
        </p:blipFill>
        <p:spPr bwMode="auto">
          <a:xfrm>
            <a:off x="6191622" y="550517"/>
            <a:ext cx="5796945" cy="27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knossos greece city">
            <a:extLst>
              <a:ext uri="{FF2B5EF4-FFF2-40B4-BE49-F238E27FC236}">
                <a16:creationId xmlns:a16="http://schemas.microsoft.com/office/drawing/2014/main" id="{9C1AE1B9-AF56-DC40-B087-28CDF9FD4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6" r="2" b="26781"/>
          <a:stretch/>
        </p:blipFill>
        <p:spPr bwMode="auto">
          <a:xfrm>
            <a:off x="196714" y="3514856"/>
            <a:ext cx="5799477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knosso central court">
            <a:extLst>
              <a:ext uri="{FF2B5EF4-FFF2-40B4-BE49-F238E27FC236}">
                <a16:creationId xmlns:a16="http://schemas.microsoft.com/office/drawing/2014/main" id="{1114D90C-F75C-0B44-9B38-72714DB10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 r="1" b="20875"/>
          <a:stretch/>
        </p:blipFill>
        <p:spPr bwMode="auto">
          <a:xfrm>
            <a:off x="6195810" y="3514855"/>
            <a:ext cx="5796945" cy="27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7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6146" name="Picture 2" descr="Image result for knosso central court">
            <a:extLst>
              <a:ext uri="{FF2B5EF4-FFF2-40B4-BE49-F238E27FC236}">
                <a16:creationId xmlns:a16="http://schemas.microsoft.com/office/drawing/2014/main" id="{51A3D87C-473C-5045-BC4F-6B60DC145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31533"/>
            <a:ext cx="12177712" cy="715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33819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8506</TotalTime>
  <Words>393</Words>
  <Application>Microsoft Macintosh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 Light</vt:lpstr>
      <vt:lpstr>Rockwell</vt:lpstr>
      <vt:lpstr>Wingdings</vt:lpstr>
      <vt:lpstr>Atlas</vt:lpstr>
      <vt:lpstr>Knossos, Crete</vt:lpstr>
      <vt:lpstr>Where is it? </vt:lpstr>
      <vt:lpstr>About the City</vt:lpstr>
      <vt:lpstr>PowerPoint Presentation</vt:lpstr>
      <vt:lpstr>Discovery of Knossos </vt:lpstr>
      <vt:lpstr>Pottery dating to Early Neolithic (6,500-5,800 BCE)</vt:lpstr>
      <vt:lpstr>The Palaces</vt:lpstr>
      <vt:lpstr>PowerPoint Presentation</vt:lpstr>
      <vt:lpstr>PowerPoint Presentation</vt:lpstr>
      <vt:lpstr>The End of Knossos 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Knossos, Crete</dc:title>
  <dc:creator>Jim Harrington</dc:creator>
  <cp:lastModifiedBy>Jim Harrington</cp:lastModifiedBy>
  <cp:revision>14</cp:revision>
  <dcterms:created xsi:type="dcterms:W3CDTF">2021-02-12T16:41:55Z</dcterms:created>
  <dcterms:modified xsi:type="dcterms:W3CDTF">2021-02-18T14:28:50Z</dcterms:modified>
</cp:coreProperties>
</file>